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na Komadina" initials="MK" lastIdx="1" clrIdx="0">
    <p:extLst>
      <p:ext uri="{19B8F6BF-5375-455C-9EA6-DF929625EA0E}">
        <p15:presenceInfo xmlns:p15="http://schemas.microsoft.com/office/powerpoint/2012/main" userId="Marina Komadi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6" autoAdjust="0"/>
    <p:restoredTop sz="93974" autoAdjust="0"/>
  </p:normalViewPr>
  <p:slideViewPr>
    <p:cSldViewPr snapToGrid="0">
      <p:cViewPr varScale="1">
        <p:scale>
          <a:sx n="67" d="100"/>
          <a:sy n="67" d="100"/>
        </p:scale>
        <p:origin x="30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253F9D-9FE1-4E27-B599-2B8E3108A49F}" type="datetimeFigureOut">
              <a:rPr lang="hr-HR" smtClean="0"/>
              <a:t>29.11.2020.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597DDE-3A6F-497F-A7EC-2C2CE024C2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65124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29.11.2020.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184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29.11.2020.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11957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29.11.2020.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44154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29.11.2020.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18404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29.11.2020.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42017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29.11.2020.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6662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29.11.2020.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68969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29.11.2020.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23514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29.11.2020.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98681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29.11.2020.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00064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29.11.2020.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80185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7148EA-6B88-4171-8B7A-E86F5126C524}" type="datetimeFigureOut">
              <a:rPr lang="hr-HR" smtClean="0"/>
              <a:t>29.11.2020.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97467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b8393074-eceb-41dc-9a29-b4961c2d41e2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e-sfera.hr/dodatni-digitalni-sadrzaji/b8393074-eceb-41dc-9a29-b4961c2d41e2/assets/audio/26_mr_holland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png"/><Relationship Id="rId5" Type="http://schemas.openxmlformats.org/officeDocument/2006/relationships/hyperlink" Target="https://www.e-sfera.hr/dodatni-digitalni-sadrzaji/b8393074-eceb-41dc-9a29-b4961c2d41e2/assets/audio/26_mr_holland.mp3" TargetMode="Externa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ordwall.net/embed/396f96448cff4d9ea97762817d76c23d?themeId=46&amp;templateId=36'%20frameborder='0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58186" y="1593637"/>
            <a:ext cx="8590670" cy="1325194"/>
          </a:xfrm>
        </p:spPr>
        <p:txBody>
          <a:bodyPr>
            <a:normAutofit/>
          </a:bodyPr>
          <a:lstStyle/>
          <a:p>
            <a:r>
              <a:rPr lang="hr-HR" sz="6600" b="1" dirty="0" smtClean="0">
                <a:solidFill>
                  <a:srgbClr val="FF0000"/>
                </a:solidFill>
              </a:rPr>
              <a:t>UNIT 3: School</a:t>
            </a:r>
            <a:endParaRPr lang="hr-HR" sz="6600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81521" y="3067040"/>
            <a:ext cx="9144000" cy="1655762"/>
          </a:xfrm>
        </p:spPr>
        <p:txBody>
          <a:bodyPr>
            <a:normAutofit/>
          </a:bodyPr>
          <a:lstStyle/>
          <a:p>
            <a:r>
              <a:rPr lang="hr-HR" sz="6600" dirty="0" err="1" smtClean="0"/>
              <a:t>An</a:t>
            </a:r>
            <a:r>
              <a:rPr lang="hr-HR" sz="6600" dirty="0" smtClean="0"/>
              <a:t> interview</a:t>
            </a:r>
            <a:endParaRPr lang="hr-HR" sz="6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1384">
            <a:off x="833351" y="1589659"/>
            <a:ext cx="3363427" cy="448597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7445" y="5743575"/>
            <a:ext cx="5214555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241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57288" y="719168"/>
            <a:ext cx="103155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What</a:t>
            </a:r>
            <a:r>
              <a:rPr lang="hr-HR" sz="2600" dirty="0" smtClean="0"/>
              <a:t> </a:t>
            </a:r>
            <a:r>
              <a:rPr lang="hr-HR" sz="2600" dirty="0" err="1" smtClean="0"/>
              <a:t>elements</a:t>
            </a:r>
            <a:r>
              <a:rPr lang="hr-HR" sz="2600" dirty="0" smtClean="0"/>
              <a:t> </a:t>
            </a:r>
            <a:r>
              <a:rPr lang="hr-HR" sz="2600" dirty="0" err="1" smtClean="0"/>
              <a:t>should</a:t>
            </a:r>
            <a:r>
              <a:rPr lang="hr-HR" sz="2600" dirty="0" smtClean="0"/>
              <a:t> </a:t>
            </a:r>
            <a:r>
              <a:rPr lang="hr-HR" sz="2600" dirty="0" err="1" smtClean="0"/>
              <a:t>be</a:t>
            </a:r>
            <a:r>
              <a:rPr lang="hr-HR" sz="2600" dirty="0" smtClean="0"/>
              <a:t> </a:t>
            </a:r>
            <a:r>
              <a:rPr lang="hr-HR" sz="2600" dirty="0" err="1" smtClean="0"/>
              <a:t>in</a:t>
            </a:r>
            <a:r>
              <a:rPr lang="hr-HR" sz="2600" dirty="0" smtClean="0"/>
              <a:t> </a:t>
            </a:r>
            <a:r>
              <a:rPr lang="hr-HR" sz="2600" dirty="0" err="1" smtClean="0"/>
              <a:t>your</a:t>
            </a:r>
            <a:r>
              <a:rPr lang="hr-HR" sz="2600" dirty="0" smtClean="0"/>
              <a:t> </a:t>
            </a:r>
            <a:r>
              <a:rPr lang="hr-HR" sz="2600" dirty="0" err="1" smtClean="0"/>
              <a:t>work</a:t>
            </a:r>
            <a:r>
              <a:rPr lang="hr-HR" sz="2600" dirty="0" smtClean="0"/>
              <a:t>?</a:t>
            </a:r>
          </a:p>
          <a:p>
            <a:r>
              <a:rPr lang="hr-HR" sz="2600" i="1" dirty="0" smtClean="0"/>
              <a:t>Koji elementi trebaju biti uključeni u tvojem uratku?</a:t>
            </a:r>
            <a:endParaRPr lang="hr-HR" sz="28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557212" y="2038350"/>
            <a:ext cx="6386513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2600" dirty="0" smtClean="0"/>
              <a:t>Who </a:t>
            </a:r>
            <a:r>
              <a:rPr lang="hr-HR" sz="2600" dirty="0" err="1" smtClean="0"/>
              <a:t>is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interview </a:t>
            </a:r>
            <a:r>
              <a:rPr lang="hr-HR" sz="2600" dirty="0" err="1" smtClean="0"/>
              <a:t>supposed</a:t>
            </a:r>
            <a:r>
              <a:rPr lang="hr-HR" sz="2600" dirty="0" smtClean="0"/>
              <a:t> to </a:t>
            </a:r>
            <a:r>
              <a:rPr lang="hr-HR" sz="2600" dirty="0" err="1" smtClean="0"/>
              <a:t>be</a:t>
            </a:r>
            <a:r>
              <a:rPr lang="hr-HR" sz="2600" dirty="0" smtClean="0"/>
              <a:t> </a:t>
            </a:r>
            <a:r>
              <a:rPr lang="hr-HR" sz="2600" dirty="0" err="1" smtClean="0"/>
              <a:t>with</a:t>
            </a:r>
            <a:r>
              <a:rPr lang="hr-HR" sz="2600" dirty="0" smtClean="0"/>
              <a:t>?</a:t>
            </a:r>
          </a:p>
          <a:p>
            <a:r>
              <a:rPr lang="hr-HR" sz="2600" dirty="0"/>
              <a:t> </a:t>
            </a:r>
            <a:r>
              <a:rPr lang="hr-HR" sz="2600" dirty="0" smtClean="0"/>
              <a:t>     </a:t>
            </a:r>
            <a:r>
              <a:rPr lang="hr-HR" sz="2600" i="1" dirty="0" smtClean="0"/>
              <a:t>S kim bi se trebao održati intervju</a:t>
            </a:r>
            <a:r>
              <a:rPr lang="hr-HR" sz="2600" i="1" dirty="0" smtClean="0"/>
              <a:t>?</a:t>
            </a:r>
          </a:p>
          <a:p>
            <a:endParaRPr lang="hr-HR" sz="26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2600" dirty="0" smtClean="0"/>
              <a:t>How </a:t>
            </a:r>
            <a:r>
              <a:rPr lang="hr-HR" sz="2600" dirty="0" err="1" smtClean="0"/>
              <a:t>many</a:t>
            </a:r>
            <a:r>
              <a:rPr lang="hr-HR" sz="2600" dirty="0" smtClean="0"/>
              <a:t> </a:t>
            </a:r>
            <a:r>
              <a:rPr lang="hr-HR" sz="2600" dirty="0" err="1" smtClean="0"/>
              <a:t>questions</a:t>
            </a:r>
            <a:r>
              <a:rPr lang="hr-HR" sz="2600" dirty="0"/>
              <a:t> </a:t>
            </a:r>
            <a:r>
              <a:rPr lang="hr-HR" sz="2600" dirty="0" err="1" smtClean="0"/>
              <a:t>should</a:t>
            </a:r>
            <a:r>
              <a:rPr lang="hr-HR" sz="2600" dirty="0" smtClean="0"/>
              <a:t> </a:t>
            </a:r>
            <a:r>
              <a:rPr lang="hr-HR" sz="2600" dirty="0" err="1" smtClean="0"/>
              <a:t>there</a:t>
            </a:r>
            <a:r>
              <a:rPr lang="hr-HR" sz="2600" dirty="0" smtClean="0"/>
              <a:t> </a:t>
            </a:r>
            <a:r>
              <a:rPr lang="hr-HR" sz="2600" dirty="0" err="1" smtClean="0"/>
              <a:t>be</a:t>
            </a:r>
            <a:r>
              <a:rPr lang="hr-HR" sz="2600" dirty="0" smtClean="0"/>
              <a:t>?</a:t>
            </a:r>
          </a:p>
          <a:p>
            <a:r>
              <a:rPr lang="hr-HR" sz="2600" i="1" dirty="0" smtClean="0"/>
              <a:t>      Koliko pitanja intervju treba imati?</a:t>
            </a:r>
          </a:p>
          <a:p>
            <a:endParaRPr lang="hr-HR" sz="2600" i="1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2600" dirty="0" smtClean="0"/>
              <a:t>Are </a:t>
            </a:r>
            <a:r>
              <a:rPr lang="hr-HR" sz="2600" dirty="0" smtClean="0"/>
              <a:t>”</a:t>
            </a:r>
            <a:r>
              <a:rPr lang="hr-HR" sz="2600" dirty="0" err="1" smtClean="0"/>
              <a:t>yes</a:t>
            </a:r>
            <a:r>
              <a:rPr lang="hr-HR" sz="2600" dirty="0" smtClean="0"/>
              <a:t> </a:t>
            </a:r>
            <a:r>
              <a:rPr lang="hr-HR" sz="2600" dirty="0" err="1" smtClean="0"/>
              <a:t>or</a:t>
            </a:r>
            <a:r>
              <a:rPr lang="hr-HR" sz="2600" dirty="0" smtClean="0"/>
              <a:t> no” </a:t>
            </a:r>
            <a:r>
              <a:rPr lang="hr-HR" sz="2600" dirty="0" err="1" smtClean="0"/>
              <a:t>answers</a:t>
            </a:r>
            <a:r>
              <a:rPr lang="hr-HR" sz="2600" dirty="0" smtClean="0"/>
              <a:t> </a:t>
            </a:r>
            <a:r>
              <a:rPr lang="hr-HR" sz="2600" dirty="0" err="1" smtClean="0"/>
              <a:t>good</a:t>
            </a:r>
            <a:r>
              <a:rPr lang="hr-HR" sz="2600" dirty="0" smtClean="0"/>
              <a:t> </a:t>
            </a:r>
            <a:r>
              <a:rPr lang="hr-HR" sz="2600" dirty="0" err="1" smtClean="0"/>
              <a:t>enough</a:t>
            </a:r>
            <a:r>
              <a:rPr lang="hr-HR" sz="2600" dirty="0" smtClean="0"/>
              <a:t>?</a:t>
            </a:r>
          </a:p>
          <a:p>
            <a:r>
              <a:rPr lang="hr-HR" sz="2600" dirty="0"/>
              <a:t> </a:t>
            </a:r>
            <a:r>
              <a:rPr lang="hr-HR" sz="2600" dirty="0" smtClean="0"/>
              <a:t>     </a:t>
            </a:r>
            <a:r>
              <a:rPr lang="hr-HR" sz="2600" i="1" dirty="0" smtClean="0"/>
              <a:t>Jesu li odgovori „da/ne” dovoljni?</a:t>
            </a:r>
          </a:p>
          <a:p>
            <a:endParaRPr lang="hr-HR" sz="26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2600" dirty="0" err="1" smtClean="0"/>
              <a:t>Should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interview </a:t>
            </a:r>
            <a:r>
              <a:rPr lang="hr-HR" sz="2600" dirty="0" err="1" smtClean="0"/>
              <a:t>be</a:t>
            </a:r>
            <a:r>
              <a:rPr lang="hr-HR" sz="2600" dirty="0" smtClean="0"/>
              <a:t> </a:t>
            </a:r>
            <a:r>
              <a:rPr lang="hr-HR" sz="2600" dirty="0" err="1" smtClean="0"/>
              <a:t>creative</a:t>
            </a:r>
            <a:r>
              <a:rPr lang="hr-HR" sz="2600" dirty="0" smtClean="0"/>
              <a:t>?</a:t>
            </a:r>
          </a:p>
          <a:p>
            <a:r>
              <a:rPr lang="hr-HR" sz="2600" dirty="0"/>
              <a:t> </a:t>
            </a:r>
            <a:r>
              <a:rPr lang="hr-HR" sz="2600" dirty="0" smtClean="0"/>
              <a:t>     </a:t>
            </a:r>
            <a:r>
              <a:rPr lang="hr-HR" sz="2600" i="1" dirty="0" smtClean="0"/>
              <a:t>Treba li intervju biti kreativan?</a:t>
            </a:r>
            <a:endParaRPr lang="hr-HR" sz="2600" dirty="0"/>
          </a:p>
        </p:txBody>
      </p:sp>
      <p:sp>
        <p:nvSpPr>
          <p:cNvPr id="9" name="TextBox 8"/>
          <p:cNvSpPr txBox="1"/>
          <p:nvPr/>
        </p:nvSpPr>
        <p:spPr>
          <a:xfrm>
            <a:off x="7148984" y="2062328"/>
            <a:ext cx="350043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smtClean="0">
                <a:solidFill>
                  <a:schemeClr val="accent2"/>
                </a:solidFill>
              </a:rPr>
              <a:t>A </a:t>
            </a:r>
            <a:r>
              <a:rPr lang="hr-HR" sz="2600" dirty="0" err="1" smtClean="0">
                <a:solidFill>
                  <a:schemeClr val="accent2"/>
                </a:solidFill>
              </a:rPr>
              <a:t>perfect</a:t>
            </a:r>
            <a:r>
              <a:rPr lang="hr-HR" sz="2600" dirty="0" smtClean="0">
                <a:solidFill>
                  <a:schemeClr val="accent2"/>
                </a:solidFill>
              </a:rPr>
              <a:t> </a:t>
            </a:r>
            <a:r>
              <a:rPr lang="hr-HR" sz="2600" dirty="0" err="1" smtClean="0">
                <a:solidFill>
                  <a:schemeClr val="accent2"/>
                </a:solidFill>
              </a:rPr>
              <a:t>teacher</a:t>
            </a:r>
            <a:r>
              <a:rPr lang="hr-HR" sz="2600" dirty="0" smtClean="0">
                <a:solidFill>
                  <a:schemeClr val="accent2"/>
                </a:solidFill>
              </a:rPr>
              <a:t>.</a:t>
            </a:r>
            <a:endParaRPr lang="hr-HR" sz="2600" dirty="0">
              <a:solidFill>
                <a:schemeClr val="accent2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83224" y="3193480"/>
            <a:ext cx="2911503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600" dirty="0" smtClean="0">
                <a:solidFill>
                  <a:schemeClr val="accent2"/>
                </a:solidFill>
              </a:rPr>
              <a:t>At </a:t>
            </a:r>
            <a:r>
              <a:rPr lang="hr-HR" sz="2600" dirty="0" err="1" smtClean="0">
                <a:solidFill>
                  <a:schemeClr val="accent2"/>
                </a:solidFill>
              </a:rPr>
              <a:t>least</a:t>
            </a:r>
            <a:r>
              <a:rPr lang="hr-HR" sz="2600" dirty="0" smtClean="0">
                <a:solidFill>
                  <a:schemeClr val="accent2"/>
                </a:solidFill>
              </a:rPr>
              <a:t> 8 </a:t>
            </a:r>
            <a:r>
              <a:rPr lang="hr-HR" sz="2600" dirty="0" err="1" smtClean="0">
                <a:solidFill>
                  <a:schemeClr val="accent2"/>
                </a:solidFill>
              </a:rPr>
              <a:t>questions</a:t>
            </a:r>
            <a:r>
              <a:rPr lang="hr-HR" sz="2600" dirty="0" smtClean="0">
                <a:solidFill>
                  <a:schemeClr val="accent2"/>
                </a:solidFill>
              </a:rPr>
              <a:t>.</a:t>
            </a:r>
          </a:p>
          <a:p>
            <a:r>
              <a:rPr lang="hr-HR" sz="2600" i="1" dirty="0" smtClean="0">
                <a:solidFill>
                  <a:schemeClr val="accent2"/>
                </a:solidFill>
              </a:rPr>
              <a:t>Najmanje 8 pitanja.</a:t>
            </a:r>
            <a:endParaRPr lang="hr-HR" sz="2600" i="1" dirty="0">
              <a:solidFill>
                <a:schemeClr val="accent2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499088" y="4274461"/>
            <a:ext cx="564099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600" dirty="0" smtClean="0">
                <a:solidFill>
                  <a:schemeClr val="accent2"/>
                </a:solidFill>
              </a:rPr>
              <a:t>No, </a:t>
            </a:r>
            <a:r>
              <a:rPr lang="hr-HR" sz="2600" dirty="0" err="1" smtClean="0">
                <a:solidFill>
                  <a:schemeClr val="accent2"/>
                </a:solidFill>
              </a:rPr>
              <a:t>you</a:t>
            </a:r>
            <a:r>
              <a:rPr lang="hr-HR" sz="2600" dirty="0" smtClean="0">
                <a:solidFill>
                  <a:schemeClr val="accent2"/>
                </a:solidFill>
              </a:rPr>
              <a:t> </a:t>
            </a:r>
            <a:r>
              <a:rPr lang="hr-HR" sz="2600" dirty="0" err="1" smtClean="0">
                <a:solidFill>
                  <a:schemeClr val="accent2"/>
                </a:solidFill>
              </a:rPr>
              <a:t>should</a:t>
            </a:r>
            <a:r>
              <a:rPr lang="hr-HR" sz="2600" dirty="0" smtClean="0">
                <a:solidFill>
                  <a:schemeClr val="accent2"/>
                </a:solidFill>
              </a:rPr>
              <a:t> </a:t>
            </a:r>
            <a:r>
              <a:rPr lang="hr-HR" sz="2600" dirty="0" err="1" smtClean="0">
                <a:solidFill>
                  <a:schemeClr val="accent2"/>
                </a:solidFill>
              </a:rPr>
              <a:t>write</a:t>
            </a:r>
            <a:r>
              <a:rPr lang="hr-HR" sz="2600" dirty="0" smtClean="0">
                <a:solidFill>
                  <a:schemeClr val="accent2"/>
                </a:solidFill>
              </a:rPr>
              <a:t> </a:t>
            </a:r>
            <a:r>
              <a:rPr lang="hr-HR" sz="2600" dirty="0" err="1" smtClean="0">
                <a:solidFill>
                  <a:schemeClr val="accent2"/>
                </a:solidFill>
              </a:rPr>
              <a:t>the</a:t>
            </a:r>
            <a:r>
              <a:rPr lang="hr-HR" sz="2600" dirty="0" smtClean="0">
                <a:solidFill>
                  <a:schemeClr val="accent2"/>
                </a:solidFill>
              </a:rPr>
              <a:t> </a:t>
            </a:r>
            <a:r>
              <a:rPr lang="hr-HR" sz="2600" dirty="0" err="1" smtClean="0">
                <a:solidFill>
                  <a:schemeClr val="accent2"/>
                </a:solidFill>
              </a:rPr>
              <a:t>answers</a:t>
            </a:r>
            <a:r>
              <a:rPr lang="hr-HR" sz="2600" dirty="0" smtClean="0">
                <a:solidFill>
                  <a:schemeClr val="accent2"/>
                </a:solidFill>
              </a:rPr>
              <a:t> </a:t>
            </a:r>
            <a:r>
              <a:rPr lang="hr-HR" sz="2600" dirty="0" err="1" smtClean="0">
                <a:solidFill>
                  <a:schemeClr val="accent2"/>
                </a:solidFill>
              </a:rPr>
              <a:t>in</a:t>
            </a:r>
            <a:r>
              <a:rPr lang="hr-HR" sz="2600" dirty="0" smtClean="0">
                <a:solidFill>
                  <a:schemeClr val="accent2"/>
                </a:solidFill>
              </a:rPr>
              <a:t> </a:t>
            </a:r>
            <a:r>
              <a:rPr lang="hr-HR" sz="2600" dirty="0" err="1" smtClean="0">
                <a:solidFill>
                  <a:schemeClr val="accent2"/>
                </a:solidFill>
              </a:rPr>
              <a:t>full</a:t>
            </a:r>
            <a:r>
              <a:rPr lang="hr-HR" sz="2600" dirty="0" smtClean="0">
                <a:solidFill>
                  <a:schemeClr val="accent2"/>
                </a:solidFill>
              </a:rPr>
              <a:t> </a:t>
            </a:r>
            <a:r>
              <a:rPr lang="hr-HR" sz="2600" dirty="0" err="1" smtClean="0">
                <a:solidFill>
                  <a:schemeClr val="accent2"/>
                </a:solidFill>
              </a:rPr>
              <a:t>sentences</a:t>
            </a:r>
            <a:r>
              <a:rPr lang="hr-HR" sz="2600" dirty="0" smtClean="0">
                <a:solidFill>
                  <a:schemeClr val="accent2"/>
                </a:solidFill>
              </a:rPr>
              <a:t>.</a:t>
            </a:r>
          </a:p>
          <a:p>
            <a:r>
              <a:rPr lang="hr-HR" sz="2600" i="1" dirty="0" smtClean="0">
                <a:solidFill>
                  <a:schemeClr val="accent2"/>
                </a:solidFill>
              </a:rPr>
              <a:t>Ne, odgovori trebaju biti pune rečenice.</a:t>
            </a:r>
            <a:endParaRPr lang="hr-HR" sz="2600" i="1" dirty="0">
              <a:solidFill>
                <a:schemeClr val="accent2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431942" y="5765049"/>
            <a:ext cx="702565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600" dirty="0" err="1" smtClean="0">
                <a:solidFill>
                  <a:schemeClr val="accent2"/>
                </a:solidFill>
              </a:rPr>
              <a:t>Yes</a:t>
            </a:r>
            <a:r>
              <a:rPr lang="hr-HR" sz="2600" i="1" dirty="0" smtClean="0">
                <a:solidFill>
                  <a:srgbClr val="FF0000"/>
                </a:solidFill>
              </a:rPr>
              <a:t>.</a:t>
            </a:r>
            <a:endParaRPr lang="hr-HR" sz="2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55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54274"/>
            <a:ext cx="12162328" cy="180130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8650" y="357188"/>
            <a:ext cx="1022985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smtClean="0"/>
              <a:t>Ukoliko imaš priliku čuti ili pročitati intervjue drugih učenika iz razreda, možeš vrednovati njihove uratke uz tablicu poput ove:</a:t>
            </a:r>
            <a:endParaRPr lang="hr-HR" sz="2600" dirty="0"/>
          </a:p>
        </p:txBody>
      </p:sp>
      <p:sp>
        <p:nvSpPr>
          <p:cNvPr id="6" name="TextBox 5"/>
          <p:cNvSpPr txBox="1"/>
          <p:nvPr/>
        </p:nvSpPr>
        <p:spPr>
          <a:xfrm>
            <a:off x="29672" y="1653945"/>
            <a:ext cx="26146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smtClean="0"/>
              <a:t>Imena osoba koje prezentiraju intervju</a:t>
            </a:r>
            <a:endParaRPr lang="hr-HR" i="1" dirty="0"/>
          </a:p>
        </p:txBody>
      </p:sp>
      <p:sp>
        <p:nvSpPr>
          <p:cNvPr id="7" name="TextBox 6"/>
          <p:cNvSpPr txBox="1"/>
          <p:nvPr/>
        </p:nvSpPr>
        <p:spPr>
          <a:xfrm>
            <a:off x="2644285" y="2005584"/>
            <a:ext cx="20991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smtClean="0"/>
              <a:t>S kim je održan intervju?</a:t>
            </a:r>
            <a:endParaRPr lang="hr-HR" i="1" dirty="0"/>
          </a:p>
        </p:txBody>
      </p:sp>
      <p:sp>
        <p:nvSpPr>
          <p:cNvPr id="8" name="TextBox 7"/>
          <p:cNvSpPr txBox="1"/>
          <p:nvPr/>
        </p:nvSpPr>
        <p:spPr>
          <a:xfrm>
            <a:off x="4979193" y="2023277"/>
            <a:ext cx="22039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smtClean="0"/>
              <a:t>Koliko je pitanja postavljeno?</a:t>
            </a:r>
            <a:endParaRPr lang="hr-HR" i="1" dirty="0"/>
          </a:p>
        </p:txBody>
      </p:sp>
      <p:sp>
        <p:nvSpPr>
          <p:cNvPr id="9" name="TextBox 8"/>
          <p:cNvSpPr txBox="1"/>
          <p:nvPr/>
        </p:nvSpPr>
        <p:spPr>
          <a:xfrm>
            <a:off x="7418877" y="2034570"/>
            <a:ext cx="22039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smtClean="0"/>
              <a:t>Kakvi su odgovori?</a:t>
            </a:r>
            <a:endParaRPr lang="hr-HR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7658100" y="3206577"/>
            <a:ext cx="2714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 smtClean="0"/>
              <a:t>a</a:t>
            </a:r>
            <a:endParaRPr lang="hr-HR" dirty="0"/>
          </a:p>
        </p:txBody>
      </p:sp>
      <p:sp>
        <p:nvSpPr>
          <p:cNvPr id="11" name="TextBox 10"/>
          <p:cNvSpPr txBox="1"/>
          <p:nvPr/>
        </p:nvSpPr>
        <p:spPr>
          <a:xfrm>
            <a:off x="9844088" y="2005584"/>
            <a:ext cx="2028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smtClean="0"/>
              <a:t>Je li intervju kreativan?</a:t>
            </a:r>
            <a:endParaRPr lang="hr-HR" sz="2400" i="1" dirty="0"/>
          </a:p>
        </p:txBody>
      </p:sp>
    </p:spTree>
    <p:extLst>
      <p:ext uri="{BB962C8B-B14F-4D97-AF65-F5344CB8AC3E}">
        <p14:creationId xmlns:p14="http://schemas.microsoft.com/office/powerpoint/2010/main" val="262877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872038" cy="685612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57875" y="357187"/>
            <a:ext cx="568642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smtClean="0"/>
              <a:t>Open </a:t>
            </a:r>
            <a:r>
              <a:rPr lang="hr-HR" sz="2600" dirty="0" err="1" smtClean="0"/>
              <a:t>your</a:t>
            </a:r>
            <a:r>
              <a:rPr lang="hr-HR" sz="2600" dirty="0" smtClean="0"/>
              <a:t> </a:t>
            </a:r>
            <a:r>
              <a:rPr lang="hr-HR" sz="2600" dirty="0" err="1" smtClean="0"/>
              <a:t>workbook</a:t>
            </a:r>
            <a:r>
              <a:rPr lang="hr-HR" sz="2600" dirty="0" smtClean="0"/>
              <a:t> at </a:t>
            </a:r>
            <a:r>
              <a:rPr lang="hr-HR" sz="2600" dirty="0" err="1" smtClean="0"/>
              <a:t>page</a:t>
            </a:r>
            <a:r>
              <a:rPr lang="hr-HR" sz="2600" dirty="0" smtClean="0"/>
              <a:t> 36.</a:t>
            </a:r>
            <a:endParaRPr lang="hr-HR" sz="26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038" y="1579396"/>
            <a:ext cx="10491674" cy="507857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00138" y="849630"/>
            <a:ext cx="88153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 smtClean="0"/>
              <a:t>Nadopuni rečenice točnim oblikom glagola.</a:t>
            </a:r>
            <a:endParaRPr lang="hr-HR" sz="26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2928938" y="3586163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err="1" smtClean="0">
                <a:solidFill>
                  <a:schemeClr val="accent2"/>
                </a:solidFill>
              </a:rPr>
              <a:t>watches</a:t>
            </a:r>
            <a:endParaRPr lang="hr-HR" sz="2400" i="1" dirty="0">
              <a:solidFill>
                <a:schemeClr val="accent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81763" y="4047828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err="1" smtClean="0">
                <a:solidFill>
                  <a:schemeClr val="accent2"/>
                </a:solidFill>
              </a:rPr>
              <a:t>gets</a:t>
            </a:r>
            <a:r>
              <a:rPr lang="hr-HR" sz="2400" i="1" dirty="0" smtClean="0">
                <a:solidFill>
                  <a:schemeClr val="accent2"/>
                </a:solidFill>
              </a:rPr>
              <a:t> </a:t>
            </a:r>
            <a:r>
              <a:rPr lang="hr-HR" sz="2400" i="1" dirty="0" err="1" smtClean="0">
                <a:solidFill>
                  <a:schemeClr val="accent2"/>
                </a:solidFill>
              </a:rPr>
              <a:t>up</a:t>
            </a:r>
            <a:endParaRPr lang="hr-HR" sz="2400" i="1" dirty="0">
              <a:solidFill>
                <a:schemeClr val="accent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78907" y="4546761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err="1" smtClean="0">
                <a:solidFill>
                  <a:schemeClr val="accent2"/>
                </a:solidFill>
              </a:rPr>
              <a:t>has</a:t>
            </a:r>
            <a:endParaRPr lang="hr-HR" sz="2400" i="1" dirty="0">
              <a:solidFill>
                <a:schemeClr val="accent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07982" y="5072273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smtClean="0">
                <a:solidFill>
                  <a:schemeClr val="accent2"/>
                </a:solidFill>
              </a:rPr>
              <a:t>make</a:t>
            </a:r>
            <a:endParaRPr lang="hr-HR" sz="2400" i="1" dirty="0">
              <a:solidFill>
                <a:schemeClr val="accent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38" y="5533938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err="1" smtClean="0">
                <a:solidFill>
                  <a:schemeClr val="accent2"/>
                </a:solidFill>
              </a:rPr>
              <a:t>eats</a:t>
            </a:r>
            <a:endParaRPr lang="hr-HR" sz="2400" i="1" dirty="0">
              <a:solidFill>
                <a:schemeClr val="accent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09901" y="6032871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smtClean="0">
                <a:solidFill>
                  <a:schemeClr val="accent2"/>
                </a:solidFill>
              </a:rPr>
              <a:t>talk</a:t>
            </a:r>
            <a:endParaRPr lang="hr-HR" sz="2400" i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396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7232"/>
            <a:ext cx="10967743" cy="52407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" y="280987"/>
            <a:ext cx="72723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smtClean="0"/>
              <a:t>Čega se sjećaš o učitelju </a:t>
            </a:r>
            <a:r>
              <a:rPr lang="hr-HR" sz="2400" i="1" dirty="0" err="1" smtClean="0"/>
              <a:t>Hollandu</a:t>
            </a:r>
            <a:r>
              <a:rPr lang="hr-HR" sz="2400" i="1" dirty="0" smtClean="0"/>
              <a:t>?</a:t>
            </a:r>
          </a:p>
          <a:p>
            <a:r>
              <a:rPr lang="hr-HR" sz="2400" i="1" dirty="0" smtClean="0"/>
              <a:t>Nadopuni tekst ponuđenim riječima.</a:t>
            </a:r>
            <a:endParaRPr lang="hr-HR" sz="24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3350419" y="3806771"/>
            <a:ext cx="1485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smtClean="0">
                <a:solidFill>
                  <a:schemeClr val="accent2"/>
                </a:solidFill>
              </a:rPr>
              <a:t>art</a:t>
            </a:r>
            <a:endParaRPr lang="hr-HR" sz="2400" b="1" dirty="0">
              <a:solidFill>
                <a:schemeClr val="accent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746332" y="3806771"/>
            <a:ext cx="1485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 smtClean="0">
                <a:solidFill>
                  <a:schemeClr val="accent2"/>
                </a:solidFill>
              </a:rPr>
              <a:t>important</a:t>
            </a:r>
            <a:endParaRPr lang="hr-HR" sz="2400" b="1" dirty="0">
              <a:solidFill>
                <a:schemeClr val="accent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67921" y="4191984"/>
            <a:ext cx="1485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 smtClean="0">
                <a:solidFill>
                  <a:schemeClr val="accent2"/>
                </a:solidFill>
              </a:rPr>
              <a:t>sports</a:t>
            </a:r>
            <a:endParaRPr lang="hr-HR" sz="2400" b="1" dirty="0">
              <a:solidFill>
                <a:schemeClr val="accent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00225" y="4529138"/>
            <a:ext cx="14622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 smtClean="0">
                <a:solidFill>
                  <a:schemeClr val="accent2"/>
                </a:solidFill>
              </a:rPr>
              <a:t>tennis</a:t>
            </a:r>
            <a:endParaRPr lang="hr-HR" sz="2400" b="1" dirty="0">
              <a:solidFill>
                <a:schemeClr val="accent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07469" y="5001540"/>
            <a:ext cx="1485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smtClean="0">
                <a:solidFill>
                  <a:schemeClr val="accent2"/>
                </a:solidFill>
              </a:rPr>
              <a:t>piano</a:t>
            </a:r>
            <a:endParaRPr lang="hr-HR" sz="2400" b="1" dirty="0">
              <a:solidFill>
                <a:schemeClr val="accent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574882" y="4990803"/>
            <a:ext cx="1485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 smtClean="0">
                <a:solidFill>
                  <a:schemeClr val="accent2"/>
                </a:solidFill>
              </a:rPr>
              <a:t>CDs</a:t>
            </a:r>
            <a:endParaRPr lang="hr-HR" sz="2400" b="1" dirty="0">
              <a:solidFill>
                <a:schemeClr val="accent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64672" y="5368093"/>
            <a:ext cx="1485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 smtClean="0">
                <a:solidFill>
                  <a:schemeClr val="accent2"/>
                </a:solidFill>
              </a:rPr>
              <a:t>girlfriend</a:t>
            </a:r>
            <a:endParaRPr lang="hr-HR" sz="2400" b="1" dirty="0">
              <a:solidFill>
                <a:schemeClr val="accent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777289" y="5376016"/>
            <a:ext cx="1485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 smtClean="0">
                <a:solidFill>
                  <a:schemeClr val="accent2"/>
                </a:solidFill>
              </a:rPr>
              <a:t>teacher</a:t>
            </a:r>
            <a:endParaRPr lang="hr-HR" sz="2400" b="1" dirty="0">
              <a:solidFill>
                <a:schemeClr val="accent2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88684" y="5687090"/>
            <a:ext cx="1819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 smtClean="0">
                <a:solidFill>
                  <a:schemeClr val="accent2"/>
                </a:solidFill>
              </a:rPr>
              <a:t>Saturdays</a:t>
            </a:r>
            <a:endParaRPr lang="hr-HR" sz="2400" b="1" dirty="0">
              <a:solidFill>
                <a:schemeClr val="accent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45581" y="6148755"/>
            <a:ext cx="1485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 smtClean="0">
                <a:solidFill>
                  <a:schemeClr val="accent2"/>
                </a:solidFill>
              </a:rPr>
              <a:t>pizza</a:t>
            </a:r>
            <a:endParaRPr lang="hr-HR" sz="24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907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Vidi izvornu sliku">
            <a:hlinkClick r:id="rId2"/>
            <a:extLst>
              <a:ext uri="{FF2B5EF4-FFF2-40B4-BE49-F238E27FC236}">
                <a16:creationId xmlns="" xmlns:a16="http://schemas.microsoft.com/office/drawing/2014/main" id="{69ABD078-1F84-4227-A934-B23CCFD4A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4074" y="476209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27212" y="2460296"/>
            <a:ext cx="974891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Klikni na sljedeću poveznicu i odaberi </a:t>
            </a:r>
            <a:r>
              <a:rPr lang="hr-HR" sz="2400" dirty="0" err="1" smtClean="0"/>
              <a:t>LEARN</a:t>
            </a:r>
            <a:r>
              <a:rPr lang="hr-HR" sz="2400" dirty="0" smtClean="0"/>
              <a:t> MORE.</a:t>
            </a:r>
          </a:p>
          <a:p>
            <a:endParaRPr lang="hr-HR" sz="2400" dirty="0"/>
          </a:p>
          <a:p>
            <a:r>
              <a:rPr lang="hr-HR" sz="2400" dirty="0" err="1">
                <a:hlinkClick r:id="rId4"/>
              </a:rPr>
              <a:t>https</a:t>
            </a:r>
            <a:r>
              <a:rPr lang="hr-HR" sz="2400" dirty="0">
                <a:hlinkClick r:id="rId4"/>
              </a:rPr>
              <a:t>://</a:t>
            </a:r>
            <a:r>
              <a:rPr lang="hr-HR" sz="2400" dirty="0" err="1">
                <a:hlinkClick r:id="rId4"/>
              </a:rPr>
              <a:t>www.e-sfera.hr</a:t>
            </a:r>
            <a:r>
              <a:rPr lang="hr-HR" sz="2400" dirty="0">
                <a:hlinkClick r:id="rId4"/>
              </a:rPr>
              <a:t>/dodatni-digitalni-</a:t>
            </a:r>
            <a:r>
              <a:rPr lang="hr-HR" sz="2400" dirty="0" err="1">
                <a:hlinkClick r:id="rId4"/>
              </a:rPr>
              <a:t>sadrzaji</a:t>
            </a:r>
            <a:r>
              <a:rPr lang="hr-HR" sz="2400" dirty="0">
                <a:hlinkClick r:id="rId4"/>
              </a:rPr>
              <a:t>/</a:t>
            </a:r>
            <a:r>
              <a:rPr lang="hr-HR" sz="2400" dirty="0" err="1">
                <a:hlinkClick r:id="rId4"/>
              </a:rPr>
              <a:t>b8393074-eceb-41dc-9a29-b4961c2d41e2</a:t>
            </a:r>
            <a:r>
              <a:rPr lang="hr-HR" sz="2400" dirty="0" smtClean="0">
                <a:hlinkClick r:id="rId4"/>
              </a:rPr>
              <a:t>/</a:t>
            </a:r>
            <a:r>
              <a:rPr lang="hr-HR" sz="2400" dirty="0" smtClean="0"/>
              <a:t> </a:t>
            </a:r>
          </a:p>
          <a:p>
            <a:endParaRPr lang="hr-HR" sz="2400" b="1" dirty="0" smtClean="0"/>
          </a:p>
          <a:p>
            <a:pPr algn="ctr"/>
            <a:r>
              <a:rPr lang="hr-HR" sz="2400" b="1" dirty="0" smtClean="0"/>
              <a:t>A </a:t>
            </a:r>
            <a:r>
              <a:rPr lang="hr-HR" sz="2400" b="1" dirty="0" err="1" smtClean="0"/>
              <a:t>school</a:t>
            </a:r>
            <a:r>
              <a:rPr lang="hr-HR" sz="2400" b="1" dirty="0" smtClean="0"/>
              <a:t> interview</a:t>
            </a:r>
          </a:p>
          <a:p>
            <a:pPr algn="ctr"/>
            <a:endParaRPr lang="hr-HR" sz="2400" b="1" dirty="0" smtClean="0"/>
          </a:p>
          <a:p>
            <a:r>
              <a:rPr lang="hr-HR" sz="2400" dirty="0" smtClean="0"/>
              <a:t>Pročitaj intervju i odgovori na pitanja.</a:t>
            </a:r>
            <a:endParaRPr lang="hr-HR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1427212" y="1136321"/>
            <a:ext cx="64150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dirty="0" err="1" smtClean="0"/>
              <a:t>LEARN</a:t>
            </a:r>
            <a:r>
              <a:rPr lang="hr-HR" sz="3200" b="1" dirty="0" smtClean="0"/>
              <a:t> MORE</a:t>
            </a:r>
            <a:endParaRPr lang="hr-HR" sz="3200" b="1" dirty="0"/>
          </a:p>
        </p:txBody>
      </p:sp>
    </p:spTree>
    <p:extLst>
      <p:ext uri="{BB962C8B-B14F-4D97-AF65-F5344CB8AC3E}">
        <p14:creationId xmlns:p14="http://schemas.microsoft.com/office/powerpoint/2010/main" val="311279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929188" cy="68763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5000" y="314325"/>
            <a:ext cx="5943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smtClean="0"/>
              <a:t>Open </a:t>
            </a:r>
            <a:r>
              <a:rPr lang="hr-HR" sz="2600" dirty="0" err="1" smtClean="0"/>
              <a:t>your</a:t>
            </a:r>
            <a:r>
              <a:rPr lang="hr-HR" sz="2600" dirty="0" smtClean="0"/>
              <a:t> </a:t>
            </a:r>
            <a:r>
              <a:rPr lang="hr-HR" sz="2600" dirty="0" err="1" smtClean="0"/>
              <a:t>book</a:t>
            </a:r>
            <a:r>
              <a:rPr lang="hr-HR" sz="2600" dirty="0" smtClean="0"/>
              <a:t> at </a:t>
            </a:r>
            <a:r>
              <a:rPr lang="hr-HR" sz="2600" dirty="0" err="1" smtClean="0"/>
              <a:t>page</a:t>
            </a:r>
            <a:r>
              <a:rPr lang="hr-HR" sz="2600" dirty="0" smtClean="0"/>
              <a:t> 50.</a:t>
            </a:r>
            <a:endParaRPr lang="hr-HR" sz="2600" dirty="0"/>
          </a:p>
        </p:txBody>
      </p:sp>
      <p:sp>
        <p:nvSpPr>
          <p:cNvPr id="6" name="TextBox 5"/>
          <p:cNvSpPr txBox="1"/>
          <p:nvPr/>
        </p:nvSpPr>
        <p:spPr>
          <a:xfrm>
            <a:off x="5843587" y="1371600"/>
            <a:ext cx="568642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smtClean="0"/>
              <a:t>Who do </a:t>
            </a:r>
            <a:r>
              <a:rPr lang="hr-HR" sz="2600" dirty="0" err="1" smtClean="0"/>
              <a:t>you</a:t>
            </a:r>
            <a:r>
              <a:rPr lang="hr-HR" sz="2600" dirty="0" smtClean="0"/>
              <a:t> </a:t>
            </a:r>
            <a:r>
              <a:rPr lang="hr-HR" sz="2600" dirty="0" err="1" smtClean="0"/>
              <a:t>think</a:t>
            </a:r>
            <a:r>
              <a:rPr lang="hr-HR" sz="2600" dirty="0" smtClean="0"/>
              <a:t> </a:t>
            </a:r>
            <a:r>
              <a:rPr lang="hr-HR" sz="2600" dirty="0" err="1" smtClean="0"/>
              <a:t>this</a:t>
            </a:r>
            <a:r>
              <a:rPr lang="hr-HR" sz="2600" dirty="0" smtClean="0"/>
              <a:t> interview </a:t>
            </a:r>
            <a:r>
              <a:rPr lang="hr-HR" sz="2600" dirty="0" err="1" smtClean="0"/>
              <a:t>is</a:t>
            </a:r>
            <a:r>
              <a:rPr lang="hr-HR" sz="2600" dirty="0" smtClean="0"/>
              <a:t> </a:t>
            </a:r>
            <a:r>
              <a:rPr lang="hr-HR" sz="2600" dirty="0" err="1" smtClean="0"/>
              <a:t>with</a:t>
            </a:r>
            <a:r>
              <a:rPr lang="hr-HR" sz="2600" dirty="0" smtClean="0"/>
              <a:t>?</a:t>
            </a:r>
          </a:p>
          <a:p>
            <a:r>
              <a:rPr lang="hr-HR" sz="2600" i="1" dirty="0" smtClean="0"/>
              <a:t>Što misliš, tko sudjeluje u intervjuu?</a:t>
            </a:r>
            <a:endParaRPr lang="hr-HR" sz="26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5843587" y="2545640"/>
            <a:ext cx="5686425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Look</a:t>
            </a:r>
            <a:r>
              <a:rPr lang="hr-HR" sz="2600" dirty="0" smtClean="0"/>
              <a:t> at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key</a:t>
            </a:r>
            <a:r>
              <a:rPr lang="hr-HR" sz="2600" dirty="0" smtClean="0"/>
              <a:t> </a:t>
            </a:r>
            <a:r>
              <a:rPr lang="hr-HR" sz="2600" dirty="0" err="1" smtClean="0"/>
              <a:t>words</a:t>
            </a:r>
            <a:r>
              <a:rPr lang="hr-HR" sz="2600" dirty="0" smtClean="0"/>
              <a:t> – </a:t>
            </a:r>
            <a:r>
              <a:rPr lang="hr-HR" sz="2600" dirty="0" err="1" smtClean="0"/>
              <a:t>what</a:t>
            </a:r>
            <a:r>
              <a:rPr lang="hr-HR" sz="2600" dirty="0" smtClean="0"/>
              <a:t> </a:t>
            </a:r>
            <a:r>
              <a:rPr lang="hr-HR" sz="2600" dirty="0" err="1" smtClean="0"/>
              <a:t>is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interview </a:t>
            </a:r>
            <a:r>
              <a:rPr lang="hr-HR" sz="2600" dirty="0" err="1" smtClean="0"/>
              <a:t>about</a:t>
            </a:r>
            <a:r>
              <a:rPr lang="hr-HR" sz="2600" dirty="0" smtClean="0"/>
              <a:t>?</a:t>
            </a:r>
          </a:p>
          <a:p>
            <a:r>
              <a:rPr lang="hr-HR" sz="2600" i="1" dirty="0" smtClean="0"/>
              <a:t>Pogledaj ključne riječi – o čemu je intervju?</a:t>
            </a:r>
            <a:endParaRPr lang="hr-HR" sz="2600" i="1" dirty="0"/>
          </a:p>
        </p:txBody>
      </p:sp>
    </p:spTree>
    <p:extLst>
      <p:ext uri="{BB962C8B-B14F-4D97-AF65-F5344CB8AC3E}">
        <p14:creationId xmlns:p14="http://schemas.microsoft.com/office/powerpoint/2010/main" val="399220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082" y="1500189"/>
            <a:ext cx="11258852" cy="33004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42963" y="600075"/>
            <a:ext cx="988695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 smtClean="0"/>
              <a:t>Nadopuni rečenice ponuđenim glagolima.</a:t>
            </a:r>
            <a:endParaRPr lang="hr-HR" sz="26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385888" y="3128963"/>
            <a:ext cx="9286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 smtClean="0">
                <a:solidFill>
                  <a:schemeClr val="accent2"/>
                </a:solidFill>
              </a:rPr>
              <a:t>make</a:t>
            </a:r>
            <a:endParaRPr lang="hr-HR" sz="2600" i="1" dirty="0">
              <a:solidFill>
                <a:schemeClr val="accent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43039" y="3472339"/>
            <a:ext cx="9286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 err="1" smtClean="0">
                <a:solidFill>
                  <a:schemeClr val="accent2"/>
                </a:solidFill>
              </a:rPr>
              <a:t>play</a:t>
            </a:r>
            <a:endParaRPr lang="hr-HR" sz="2600" i="1" dirty="0">
              <a:solidFill>
                <a:schemeClr val="accent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43039" y="3855008"/>
            <a:ext cx="9286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 err="1" smtClean="0">
                <a:solidFill>
                  <a:schemeClr val="accent2"/>
                </a:solidFill>
              </a:rPr>
              <a:t>go</a:t>
            </a:r>
            <a:endParaRPr lang="hr-HR" sz="2600" i="1" dirty="0">
              <a:solidFill>
                <a:schemeClr val="accent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57300" y="4194335"/>
            <a:ext cx="111442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 err="1" smtClean="0">
                <a:solidFill>
                  <a:schemeClr val="accent2"/>
                </a:solidFill>
              </a:rPr>
              <a:t>get</a:t>
            </a:r>
            <a:r>
              <a:rPr lang="hr-HR" sz="2600" i="1" dirty="0" smtClean="0">
                <a:solidFill>
                  <a:schemeClr val="accent2"/>
                </a:solidFill>
              </a:rPr>
              <a:t> </a:t>
            </a:r>
            <a:r>
              <a:rPr lang="hr-HR" sz="2600" i="1" dirty="0" err="1" smtClean="0">
                <a:solidFill>
                  <a:schemeClr val="accent2"/>
                </a:solidFill>
              </a:rPr>
              <a:t>up</a:t>
            </a:r>
            <a:endParaRPr lang="hr-HR" sz="2600" i="1" dirty="0">
              <a:solidFill>
                <a:schemeClr val="accent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58049" y="2743200"/>
            <a:ext cx="85248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 smtClean="0">
                <a:solidFill>
                  <a:schemeClr val="accent2"/>
                </a:solidFill>
              </a:rPr>
              <a:t>talk</a:t>
            </a:r>
            <a:endParaRPr lang="hr-HR" sz="2600" i="1" dirty="0">
              <a:solidFill>
                <a:schemeClr val="accent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43749" y="3128963"/>
            <a:ext cx="85248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 err="1" smtClean="0">
                <a:solidFill>
                  <a:schemeClr val="accent2"/>
                </a:solidFill>
              </a:rPr>
              <a:t>have</a:t>
            </a:r>
            <a:endParaRPr lang="hr-HR" sz="2600" i="1" dirty="0">
              <a:solidFill>
                <a:schemeClr val="accent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00899" y="3472815"/>
            <a:ext cx="85248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 err="1" smtClean="0">
                <a:solidFill>
                  <a:schemeClr val="accent2"/>
                </a:solidFill>
              </a:rPr>
              <a:t>skip</a:t>
            </a:r>
            <a:endParaRPr lang="hr-HR" sz="2600" i="1" dirty="0">
              <a:solidFill>
                <a:schemeClr val="accent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243760" y="3838103"/>
            <a:ext cx="85248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 err="1" smtClean="0">
                <a:solidFill>
                  <a:schemeClr val="accent2"/>
                </a:solidFill>
              </a:rPr>
              <a:t>eat</a:t>
            </a:r>
            <a:endParaRPr lang="hr-HR" sz="2600" i="1" dirty="0">
              <a:solidFill>
                <a:schemeClr val="accent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43749" y="4223866"/>
            <a:ext cx="85248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 err="1" smtClean="0">
                <a:solidFill>
                  <a:schemeClr val="accent2"/>
                </a:solidFill>
              </a:rPr>
              <a:t>read</a:t>
            </a:r>
            <a:endParaRPr lang="hr-HR" sz="2600" i="1" dirty="0">
              <a:solidFill>
                <a:schemeClr val="accent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342624" y="3503117"/>
            <a:ext cx="23643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skip</a:t>
            </a:r>
            <a:r>
              <a:rPr lang="hr-HR" sz="2400" dirty="0" smtClean="0"/>
              <a:t> = </a:t>
            </a:r>
            <a:r>
              <a:rPr lang="hr-HR" sz="2400" i="1" dirty="0" smtClean="0"/>
              <a:t>preskočiti</a:t>
            </a:r>
            <a:endParaRPr lang="hr-HR" sz="2400" i="1" dirty="0"/>
          </a:p>
        </p:txBody>
      </p:sp>
    </p:spTree>
    <p:extLst>
      <p:ext uri="{BB962C8B-B14F-4D97-AF65-F5344CB8AC3E}">
        <p14:creationId xmlns:p14="http://schemas.microsoft.com/office/powerpoint/2010/main" val="4046389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6" y="1416784"/>
            <a:ext cx="11580973" cy="296948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8626" y="257175"/>
            <a:ext cx="1058703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 smtClean="0"/>
              <a:t>Odgovori na pitanja iz 1. zadatka o sebi i potom pokušaj pogoditi odgovore svog prijatelja/</a:t>
            </a:r>
            <a:r>
              <a:rPr lang="hr-HR" sz="2600" i="1" dirty="0" err="1" smtClean="0"/>
              <a:t>ice</a:t>
            </a:r>
            <a:r>
              <a:rPr lang="hr-HR" sz="2600" i="1" dirty="0" smtClean="0"/>
              <a:t>. </a:t>
            </a:r>
            <a:endParaRPr lang="hr-HR" sz="2600" i="1" dirty="0"/>
          </a:p>
        </p:txBody>
      </p:sp>
      <p:sp>
        <p:nvSpPr>
          <p:cNvPr id="6" name="Rectangle 5"/>
          <p:cNvSpPr/>
          <p:nvPr/>
        </p:nvSpPr>
        <p:spPr>
          <a:xfrm>
            <a:off x="862011" y="4838998"/>
            <a:ext cx="10153651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600" i="1" dirty="0" smtClean="0"/>
              <a:t>Postavi </a:t>
            </a:r>
            <a:r>
              <a:rPr lang="hr-HR" sz="2600" i="1" dirty="0"/>
              <a:t>ova pitanja svom prijatelju/</a:t>
            </a:r>
            <a:r>
              <a:rPr lang="hr-HR" sz="2600" i="1" dirty="0" err="1"/>
              <a:t>ici</a:t>
            </a:r>
            <a:r>
              <a:rPr lang="hr-HR" sz="2600" i="1" dirty="0"/>
              <a:t> i zabilježi njegove/njezine odgovore. </a:t>
            </a:r>
            <a:r>
              <a:rPr lang="hr-HR" sz="2600" i="1" dirty="0" smtClean="0"/>
              <a:t>Potom napiši </a:t>
            </a:r>
            <a:r>
              <a:rPr lang="hr-HR" sz="2600" i="1" dirty="0"/>
              <a:t>izvještaj (3-4 rečenice) o tome što si saznao o  njemu/njoj.</a:t>
            </a:r>
          </a:p>
        </p:txBody>
      </p:sp>
    </p:spTree>
    <p:extLst>
      <p:ext uri="{BB962C8B-B14F-4D97-AF65-F5344CB8AC3E}">
        <p14:creationId xmlns:p14="http://schemas.microsoft.com/office/powerpoint/2010/main" val="124893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614363"/>
            <a:ext cx="3238501" cy="508513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429125" y="157163"/>
            <a:ext cx="711517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Look</a:t>
            </a:r>
            <a:r>
              <a:rPr lang="hr-HR" sz="2600" dirty="0" smtClean="0"/>
              <a:t> at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picture</a:t>
            </a:r>
            <a:r>
              <a:rPr lang="hr-HR" sz="2600" dirty="0" smtClean="0"/>
              <a:t> </a:t>
            </a:r>
            <a:r>
              <a:rPr lang="hr-HR" sz="2600" dirty="0" err="1" smtClean="0"/>
              <a:t>and</a:t>
            </a:r>
            <a:r>
              <a:rPr lang="hr-HR" sz="2600" dirty="0" smtClean="0"/>
              <a:t> </a:t>
            </a:r>
            <a:r>
              <a:rPr lang="hr-HR" sz="2600" dirty="0" err="1" smtClean="0"/>
              <a:t>answer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questions</a:t>
            </a:r>
            <a:r>
              <a:rPr lang="hr-HR" sz="2600" dirty="0" smtClean="0"/>
              <a:t>.</a:t>
            </a:r>
          </a:p>
          <a:p>
            <a:r>
              <a:rPr lang="hr-HR" sz="2600" i="1" dirty="0" smtClean="0"/>
              <a:t>Pogledaj sliku i odgovori na pitanja.</a:t>
            </a:r>
            <a:endParaRPr lang="hr-HR" sz="26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429125" y="1423988"/>
            <a:ext cx="711517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smtClean="0"/>
              <a:t>Who do </a:t>
            </a:r>
            <a:r>
              <a:rPr lang="hr-HR" sz="2600" dirty="0" err="1" smtClean="0"/>
              <a:t>you</a:t>
            </a:r>
            <a:r>
              <a:rPr lang="hr-HR" sz="2600" dirty="0" smtClean="0"/>
              <a:t> </a:t>
            </a:r>
            <a:r>
              <a:rPr lang="hr-HR" sz="2600" dirty="0" err="1" smtClean="0"/>
              <a:t>think</a:t>
            </a:r>
            <a:r>
              <a:rPr lang="hr-HR" sz="2600" dirty="0" smtClean="0"/>
              <a:t> </a:t>
            </a:r>
            <a:r>
              <a:rPr lang="hr-HR" sz="2600" dirty="0" err="1" smtClean="0"/>
              <a:t>this</a:t>
            </a:r>
            <a:r>
              <a:rPr lang="hr-HR" sz="2600" dirty="0" smtClean="0"/>
              <a:t> </a:t>
            </a:r>
            <a:r>
              <a:rPr lang="hr-HR" sz="2600" dirty="0" err="1" smtClean="0"/>
              <a:t>is</a:t>
            </a:r>
            <a:r>
              <a:rPr lang="hr-HR" sz="2600" dirty="0" smtClean="0"/>
              <a:t>?</a:t>
            </a:r>
          </a:p>
          <a:p>
            <a:r>
              <a:rPr lang="hr-HR" sz="2600" i="1" dirty="0" smtClean="0"/>
              <a:t>Tko je ovo?</a:t>
            </a:r>
            <a:endParaRPr lang="hr-HR" sz="26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4429125" y="2410432"/>
            <a:ext cx="711517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What</a:t>
            </a:r>
            <a:r>
              <a:rPr lang="hr-HR" sz="2600" dirty="0" smtClean="0"/>
              <a:t> </a:t>
            </a:r>
            <a:r>
              <a:rPr lang="hr-HR" sz="2600" dirty="0" err="1" smtClean="0"/>
              <a:t>does</a:t>
            </a:r>
            <a:r>
              <a:rPr lang="hr-HR" sz="2600" dirty="0" smtClean="0"/>
              <a:t> he </a:t>
            </a:r>
            <a:r>
              <a:rPr lang="hr-HR" sz="2600" dirty="0" err="1" smtClean="0"/>
              <a:t>look</a:t>
            </a:r>
            <a:r>
              <a:rPr lang="hr-HR" sz="2600" dirty="0" smtClean="0"/>
              <a:t> </a:t>
            </a:r>
            <a:r>
              <a:rPr lang="hr-HR" sz="2600" dirty="0" err="1" smtClean="0"/>
              <a:t>like</a:t>
            </a:r>
            <a:r>
              <a:rPr lang="hr-HR" sz="2600" dirty="0" smtClean="0"/>
              <a:t>?</a:t>
            </a:r>
          </a:p>
          <a:p>
            <a:r>
              <a:rPr lang="hr-HR" sz="2600" i="1" dirty="0" smtClean="0"/>
              <a:t>Kako on izgleda?</a:t>
            </a:r>
            <a:endParaRPr lang="hr-HR" sz="26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4429124" y="3396876"/>
            <a:ext cx="711517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What</a:t>
            </a:r>
            <a:r>
              <a:rPr lang="hr-HR" sz="2600" dirty="0" smtClean="0"/>
              <a:t> </a:t>
            </a:r>
            <a:r>
              <a:rPr lang="hr-HR" sz="2600" dirty="0" err="1" smtClean="0"/>
              <a:t>is</a:t>
            </a:r>
            <a:r>
              <a:rPr lang="hr-HR" sz="2600" dirty="0" smtClean="0"/>
              <a:t> he </a:t>
            </a:r>
            <a:r>
              <a:rPr lang="hr-HR" sz="2600" dirty="0" err="1" smtClean="0"/>
              <a:t>look</a:t>
            </a:r>
            <a:r>
              <a:rPr lang="hr-HR" sz="2600" dirty="0" smtClean="0"/>
              <a:t> </a:t>
            </a:r>
            <a:r>
              <a:rPr lang="hr-HR" sz="2600" dirty="0" err="1" smtClean="0"/>
              <a:t>like</a:t>
            </a:r>
            <a:r>
              <a:rPr lang="hr-HR" sz="2600" dirty="0" smtClean="0"/>
              <a:t>?</a:t>
            </a:r>
          </a:p>
          <a:p>
            <a:r>
              <a:rPr lang="hr-HR" sz="2600" i="1" dirty="0" smtClean="0"/>
              <a:t>Kakva je on osoba?</a:t>
            </a:r>
            <a:endParaRPr lang="hr-HR" sz="2600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4429123" y="4383320"/>
            <a:ext cx="711517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What</a:t>
            </a:r>
            <a:r>
              <a:rPr lang="hr-HR" sz="2600" dirty="0" smtClean="0"/>
              <a:t> </a:t>
            </a:r>
            <a:r>
              <a:rPr lang="hr-HR" sz="2600" dirty="0" err="1" smtClean="0"/>
              <a:t>does</a:t>
            </a:r>
            <a:r>
              <a:rPr lang="hr-HR" sz="2600" dirty="0" smtClean="0"/>
              <a:t> he do?</a:t>
            </a:r>
          </a:p>
          <a:p>
            <a:r>
              <a:rPr lang="hr-HR" sz="2600" i="1" dirty="0" smtClean="0"/>
              <a:t>Što on radi?</a:t>
            </a:r>
            <a:endParaRPr lang="hr-HR" sz="2600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4429122" y="5369764"/>
            <a:ext cx="711517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What</a:t>
            </a:r>
            <a:r>
              <a:rPr lang="hr-HR" sz="2600" dirty="0" smtClean="0"/>
              <a:t> are </a:t>
            </a:r>
            <a:r>
              <a:rPr lang="hr-HR" sz="2600" dirty="0" err="1" smtClean="0"/>
              <a:t>his</a:t>
            </a:r>
            <a:r>
              <a:rPr lang="hr-HR" sz="2600" dirty="0" smtClean="0"/>
              <a:t> </a:t>
            </a:r>
            <a:r>
              <a:rPr lang="hr-HR" sz="2600" dirty="0" err="1" smtClean="0"/>
              <a:t>hobbies</a:t>
            </a:r>
            <a:r>
              <a:rPr lang="hr-HR" sz="2600" dirty="0" smtClean="0"/>
              <a:t>?</a:t>
            </a:r>
          </a:p>
          <a:p>
            <a:r>
              <a:rPr lang="hr-HR" sz="2600" i="1" dirty="0" smtClean="0"/>
              <a:t>Koji su njegovi hobiji?</a:t>
            </a:r>
            <a:endParaRPr lang="hr-HR" sz="2600" i="1" dirty="0"/>
          </a:p>
        </p:txBody>
      </p:sp>
    </p:spTree>
    <p:extLst>
      <p:ext uri="{BB962C8B-B14F-4D97-AF65-F5344CB8AC3E}">
        <p14:creationId xmlns:p14="http://schemas.microsoft.com/office/powerpoint/2010/main" val="3628648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00024"/>
            <a:ext cx="7006370" cy="12858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143750" y="200025"/>
            <a:ext cx="48720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smtClean="0"/>
              <a:t>„</a:t>
            </a:r>
            <a:r>
              <a:rPr lang="hr-HR" sz="2400" i="1" dirty="0" err="1" smtClean="0"/>
              <a:t>Click</a:t>
            </a:r>
            <a:r>
              <a:rPr lang="hr-HR" sz="2400" i="1" dirty="0" smtClean="0"/>
              <a:t>” je školski časopis. </a:t>
            </a:r>
            <a:r>
              <a:rPr lang="hr-HR" sz="2400" i="1" dirty="0" err="1" smtClean="0"/>
              <a:t>Anna</a:t>
            </a:r>
            <a:r>
              <a:rPr lang="hr-HR" sz="2400" i="1" dirty="0" smtClean="0"/>
              <a:t> je jedna od školskih novinarki. Slijedi njezin intervju s učiteljem </a:t>
            </a:r>
            <a:r>
              <a:rPr lang="hr-HR" sz="2400" i="1" dirty="0" err="1" smtClean="0"/>
              <a:t>Hollandom</a:t>
            </a:r>
            <a:r>
              <a:rPr lang="hr-HR" sz="2400" i="1" dirty="0" smtClean="0"/>
              <a:t>.</a:t>
            </a:r>
            <a:endParaRPr lang="hr-HR" sz="2400" i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313" y="2231990"/>
            <a:ext cx="11662976" cy="350350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71539" y="1591694"/>
            <a:ext cx="10858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Slušaj i kvačicom označi pitanja koja je </a:t>
            </a:r>
            <a:r>
              <a:rPr lang="hr-HR" sz="2800" i="1" dirty="0" err="1" smtClean="0"/>
              <a:t>Anna</a:t>
            </a:r>
            <a:r>
              <a:rPr lang="hr-HR" sz="2800" i="1" dirty="0" smtClean="0"/>
              <a:t> postavila.</a:t>
            </a:r>
            <a:endParaRPr lang="hr-HR" sz="2800" i="1" dirty="0"/>
          </a:p>
        </p:txBody>
      </p:sp>
      <p:sp>
        <p:nvSpPr>
          <p:cNvPr id="9" name="Rectangle 8"/>
          <p:cNvSpPr/>
          <p:nvPr/>
        </p:nvSpPr>
        <p:spPr>
          <a:xfrm>
            <a:off x="2271711" y="5797047"/>
            <a:ext cx="66008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dirty="0" err="1">
                <a:hlinkClick r:id="rId6"/>
              </a:rPr>
              <a:t>https</a:t>
            </a:r>
            <a:r>
              <a:rPr lang="hr-HR" dirty="0">
                <a:hlinkClick r:id="rId6"/>
              </a:rPr>
              <a:t>://</a:t>
            </a:r>
            <a:r>
              <a:rPr lang="hr-HR" dirty="0" err="1" smtClean="0">
                <a:hlinkClick r:id="rId6"/>
              </a:rPr>
              <a:t>www.e-sfera.hr</a:t>
            </a:r>
            <a:r>
              <a:rPr lang="hr-HR" dirty="0" smtClean="0">
                <a:hlinkClick r:id="rId6"/>
              </a:rPr>
              <a:t>/dodatni-digitalni-</a:t>
            </a:r>
            <a:r>
              <a:rPr lang="hr-HR" dirty="0" err="1" smtClean="0">
                <a:hlinkClick r:id="rId6"/>
              </a:rPr>
              <a:t>sadrzaji</a:t>
            </a:r>
            <a:r>
              <a:rPr lang="hr-HR" dirty="0" smtClean="0">
                <a:hlinkClick r:id="rId6"/>
              </a:rPr>
              <a:t>/</a:t>
            </a:r>
            <a:r>
              <a:rPr lang="hr-HR" dirty="0" err="1" smtClean="0">
                <a:hlinkClick r:id="rId6"/>
              </a:rPr>
              <a:t>b8393074-eceb-41dc-9a29-b4961c2d41e2</a:t>
            </a:r>
            <a:r>
              <a:rPr lang="hr-HR" dirty="0" smtClean="0">
                <a:hlinkClick r:id="rId6"/>
              </a:rPr>
              <a:t>/</a:t>
            </a:r>
            <a:r>
              <a:rPr lang="hr-HR" dirty="0" err="1" smtClean="0">
                <a:hlinkClick r:id="rId6"/>
              </a:rPr>
              <a:t>assets</a:t>
            </a:r>
            <a:r>
              <a:rPr lang="hr-HR" dirty="0" smtClean="0">
                <a:hlinkClick r:id="rId6"/>
              </a:rPr>
              <a:t>/audio/</a:t>
            </a:r>
            <a:r>
              <a:rPr lang="hr-HR" dirty="0" err="1" smtClean="0">
                <a:hlinkClick r:id="rId6"/>
              </a:rPr>
              <a:t>26_mr_holland.mp3</a:t>
            </a:r>
            <a:endParaRPr lang="hr-HR" dirty="0" smtClean="0"/>
          </a:p>
          <a:p>
            <a:endParaRPr lang="hr-HR" dirty="0"/>
          </a:p>
        </p:txBody>
      </p:sp>
      <p:pic>
        <p:nvPicPr>
          <p:cNvPr id="10" name="26_mr_holla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04887" y="5957528"/>
            <a:ext cx="609600" cy="6096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086350" y="2600325"/>
            <a:ext cx="48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dirty="0" smtClean="0">
                <a:solidFill>
                  <a:srgbClr val="92D050"/>
                </a:solidFill>
                <a:sym typeface="Wingdings 2" panose="05020102010507070707" pitchFamily="18" charset="2"/>
              </a:rPr>
              <a:t></a:t>
            </a:r>
            <a:endParaRPr lang="hr-HR" b="1" dirty="0">
              <a:solidFill>
                <a:srgbClr val="92D05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86350" y="3875520"/>
            <a:ext cx="48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dirty="0" smtClean="0">
                <a:solidFill>
                  <a:srgbClr val="92D050"/>
                </a:solidFill>
                <a:sym typeface="Wingdings 2" panose="05020102010507070707" pitchFamily="18" charset="2"/>
              </a:rPr>
              <a:t></a:t>
            </a:r>
            <a:endParaRPr lang="hr-HR" b="1" dirty="0">
              <a:solidFill>
                <a:srgbClr val="92D05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139488" y="2568617"/>
            <a:ext cx="48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dirty="0" smtClean="0">
                <a:solidFill>
                  <a:srgbClr val="92D050"/>
                </a:solidFill>
                <a:sym typeface="Wingdings 2" panose="05020102010507070707" pitchFamily="18" charset="2"/>
              </a:rPr>
              <a:t></a:t>
            </a:r>
            <a:endParaRPr lang="hr-HR" b="1" dirty="0">
              <a:solidFill>
                <a:srgbClr val="92D05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120436" y="3027851"/>
            <a:ext cx="48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dirty="0" smtClean="0">
                <a:solidFill>
                  <a:srgbClr val="92D050"/>
                </a:solidFill>
                <a:sym typeface="Wingdings 2" panose="05020102010507070707" pitchFamily="18" charset="2"/>
              </a:rPr>
              <a:t></a:t>
            </a:r>
            <a:endParaRPr lang="hr-HR" b="1" dirty="0">
              <a:solidFill>
                <a:srgbClr val="92D05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120435" y="4706979"/>
            <a:ext cx="48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dirty="0" smtClean="0">
                <a:solidFill>
                  <a:srgbClr val="92D050"/>
                </a:solidFill>
                <a:sym typeface="Wingdings 2" panose="05020102010507070707" pitchFamily="18" charset="2"/>
              </a:rPr>
              <a:t></a:t>
            </a:r>
            <a:endParaRPr lang="hr-HR" b="1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4136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7986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6" grpId="0"/>
      <p:bldP spid="8" grpId="0"/>
      <p:bldP spid="9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156" y="1018784"/>
            <a:ext cx="7047798" cy="54509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4656" y="224852"/>
            <a:ext cx="1052309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 smtClean="0"/>
              <a:t>Ponovno poslušaj intervju i odaberi točan odgovor.</a:t>
            </a:r>
            <a:endParaRPr lang="hr-HR" sz="2600" i="1" dirty="0"/>
          </a:p>
        </p:txBody>
      </p:sp>
      <p:sp>
        <p:nvSpPr>
          <p:cNvPr id="6" name="Rectangle 5"/>
          <p:cNvSpPr/>
          <p:nvPr/>
        </p:nvSpPr>
        <p:spPr>
          <a:xfrm>
            <a:off x="8342727" y="3444207"/>
            <a:ext cx="372435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dirty="0" err="1">
                <a:hlinkClick r:id="rId5"/>
              </a:rPr>
              <a:t>https</a:t>
            </a:r>
            <a:r>
              <a:rPr lang="hr-HR" dirty="0">
                <a:hlinkClick r:id="rId5"/>
              </a:rPr>
              <a:t>://</a:t>
            </a:r>
            <a:r>
              <a:rPr lang="hr-HR" dirty="0" err="1" smtClean="0">
                <a:hlinkClick r:id="rId5"/>
              </a:rPr>
              <a:t>www.e-sfera.hr</a:t>
            </a:r>
            <a:r>
              <a:rPr lang="hr-HR" dirty="0" smtClean="0">
                <a:hlinkClick r:id="rId5"/>
              </a:rPr>
              <a:t>/dodatni-digitalni-</a:t>
            </a:r>
            <a:r>
              <a:rPr lang="hr-HR" dirty="0" err="1" smtClean="0">
                <a:hlinkClick r:id="rId5"/>
              </a:rPr>
              <a:t>sadrzaji</a:t>
            </a:r>
            <a:r>
              <a:rPr lang="hr-HR" dirty="0" smtClean="0">
                <a:hlinkClick r:id="rId5"/>
              </a:rPr>
              <a:t>/</a:t>
            </a:r>
            <a:r>
              <a:rPr lang="hr-HR" dirty="0" err="1" smtClean="0">
                <a:hlinkClick r:id="rId5"/>
              </a:rPr>
              <a:t>b8393074-eceb-41dc-9a29-b4961c2d41e2</a:t>
            </a:r>
            <a:r>
              <a:rPr lang="hr-HR" dirty="0" smtClean="0">
                <a:hlinkClick r:id="rId5"/>
              </a:rPr>
              <a:t>/</a:t>
            </a:r>
            <a:r>
              <a:rPr lang="hr-HR" dirty="0" err="1" smtClean="0">
                <a:hlinkClick r:id="rId5"/>
              </a:rPr>
              <a:t>assets</a:t>
            </a:r>
            <a:r>
              <a:rPr lang="hr-HR" dirty="0" smtClean="0">
                <a:hlinkClick r:id="rId5"/>
              </a:rPr>
              <a:t>/audio/</a:t>
            </a:r>
            <a:r>
              <a:rPr lang="hr-HR" dirty="0" err="1" smtClean="0">
                <a:hlinkClick r:id="rId5"/>
              </a:rPr>
              <a:t>26_mr_holland.mp3</a:t>
            </a:r>
            <a:endParaRPr lang="hr-HR" dirty="0" smtClean="0"/>
          </a:p>
          <a:p>
            <a:endParaRPr lang="hr-HR" dirty="0"/>
          </a:p>
        </p:txBody>
      </p:sp>
      <p:pic>
        <p:nvPicPr>
          <p:cNvPr id="7" name="26_mr_holla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79371" y="2479623"/>
            <a:ext cx="609600" cy="6096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3297836" y="1978702"/>
            <a:ext cx="404734" cy="38974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9" name="Oval 8"/>
          <p:cNvSpPr/>
          <p:nvPr/>
        </p:nvSpPr>
        <p:spPr>
          <a:xfrm>
            <a:off x="5216577" y="2818151"/>
            <a:ext cx="314793" cy="38974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0" name="Oval 9"/>
          <p:cNvSpPr/>
          <p:nvPr/>
        </p:nvSpPr>
        <p:spPr>
          <a:xfrm>
            <a:off x="3297837" y="3549368"/>
            <a:ext cx="404734" cy="43801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" name="Oval 10"/>
          <p:cNvSpPr/>
          <p:nvPr/>
        </p:nvSpPr>
        <p:spPr>
          <a:xfrm>
            <a:off x="1606445" y="4397570"/>
            <a:ext cx="314793" cy="38974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2" name="Oval 11"/>
          <p:cNvSpPr/>
          <p:nvPr/>
        </p:nvSpPr>
        <p:spPr>
          <a:xfrm>
            <a:off x="5216576" y="5198533"/>
            <a:ext cx="314793" cy="38974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3" name="Oval 12"/>
          <p:cNvSpPr/>
          <p:nvPr/>
        </p:nvSpPr>
        <p:spPr>
          <a:xfrm>
            <a:off x="5216576" y="5946673"/>
            <a:ext cx="314793" cy="38974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4" name="TextBox 13"/>
          <p:cNvSpPr txBox="1"/>
          <p:nvPr/>
        </p:nvSpPr>
        <p:spPr>
          <a:xfrm>
            <a:off x="8342727" y="5588277"/>
            <a:ext cx="3379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girlfriend</a:t>
            </a:r>
            <a:r>
              <a:rPr lang="hr-HR" sz="2400" dirty="0" smtClean="0"/>
              <a:t> = </a:t>
            </a:r>
            <a:r>
              <a:rPr lang="hr-HR" sz="2400" i="1" dirty="0" smtClean="0"/>
              <a:t>djevojka</a:t>
            </a:r>
            <a:endParaRPr lang="hr-HR" sz="2400" i="1" dirty="0"/>
          </a:p>
        </p:txBody>
      </p:sp>
    </p:spTree>
    <p:extLst>
      <p:ext uri="{BB962C8B-B14F-4D97-AF65-F5344CB8AC3E}">
        <p14:creationId xmlns:p14="http://schemas.microsoft.com/office/powerpoint/2010/main" val="1076147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986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6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3050" y="1000125"/>
            <a:ext cx="885825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Let’s</a:t>
            </a:r>
            <a:r>
              <a:rPr lang="hr-HR" sz="2600" dirty="0" smtClean="0"/>
              <a:t> </a:t>
            </a:r>
            <a:r>
              <a:rPr lang="hr-HR" sz="2600" dirty="0" err="1" smtClean="0"/>
              <a:t>revise</a:t>
            </a:r>
            <a:r>
              <a:rPr lang="hr-HR" sz="2600" dirty="0" smtClean="0"/>
              <a:t>!</a:t>
            </a:r>
          </a:p>
          <a:p>
            <a:endParaRPr lang="hr-HR" sz="2600" dirty="0"/>
          </a:p>
          <a:p>
            <a:r>
              <a:rPr lang="hr-HR" sz="2600" dirty="0" err="1" smtClean="0"/>
              <a:t>Click</a:t>
            </a:r>
            <a:r>
              <a:rPr lang="hr-HR" sz="2600" dirty="0" smtClean="0"/>
              <a:t> on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following</a:t>
            </a:r>
            <a:r>
              <a:rPr lang="hr-HR" sz="2600" dirty="0" smtClean="0"/>
              <a:t> link </a:t>
            </a:r>
            <a:r>
              <a:rPr lang="hr-HR" sz="2600" dirty="0" err="1" smtClean="0"/>
              <a:t>and</a:t>
            </a:r>
            <a:r>
              <a:rPr lang="hr-HR" sz="2600" dirty="0" smtClean="0"/>
              <a:t> </a:t>
            </a:r>
            <a:r>
              <a:rPr lang="hr-HR" sz="2600" dirty="0" err="1" smtClean="0"/>
              <a:t>revise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new</a:t>
            </a:r>
            <a:r>
              <a:rPr lang="hr-HR" sz="2600" dirty="0" smtClean="0"/>
              <a:t> </a:t>
            </a:r>
            <a:r>
              <a:rPr lang="hr-HR" sz="2600" dirty="0" err="1" smtClean="0"/>
              <a:t>words</a:t>
            </a:r>
            <a:r>
              <a:rPr lang="hr-HR" sz="2600" dirty="0" smtClean="0"/>
              <a:t>. </a:t>
            </a:r>
            <a:r>
              <a:rPr lang="hr-HR" sz="2600" dirty="0" err="1" smtClean="0"/>
              <a:t>Fill</a:t>
            </a:r>
            <a:r>
              <a:rPr lang="hr-HR" sz="2600" dirty="0" smtClean="0"/>
              <a:t> </a:t>
            </a:r>
            <a:r>
              <a:rPr lang="hr-HR" sz="2600" dirty="0" err="1" smtClean="0"/>
              <a:t>in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gaps</a:t>
            </a:r>
            <a:r>
              <a:rPr lang="hr-HR" sz="2600" dirty="0" smtClean="0"/>
              <a:t> </a:t>
            </a:r>
            <a:r>
              <a:rPr lang="hr-HR" sz="2600" dirty="0" err="1" smtClean="0"/>
              <a:t>with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correct</a:t>
            </a:r>
            <a:r>
              <a:rPr lang="hr-HR" sz="2600" dirty="0" smtClean="0"/>
              <a:t> </a:t>
            </a:r>
            <a:r>
              <a:rPr lang="hr-HR" sz="2600" dirty="0" err="1" smtClean="0"/>
              <a:t>words</a:t>
            </a:r>
            <a:r>
              <a:rPr lang="hr-HR" sz="2600" dirty="0" smtClean="0"/>
              <a:t>.</a:t>
            </a:r>
          </a:p>
          <a:p>
            <a:r>
              <a:rPr lang="hr-HR" sz="2600" i="1" dirty="0" smtClean="0"/>
              <a:t>Otvori sljedeću poveznicu i ponovi nove riječi. Nadopuni praznine točnim riječima</a:t>
            </a:r>
          </a:p>
          <a:p>
            <a:endParaRPr lang="hr-HR" sz="2600" i="1" dirty="0"/>
          </a:p>
          <a:p>
            <a:r>
              <a:rPr lang="hr-HR" sz="2600" i="1" dirty="0" err="1">
                <a:hlinkClick r:id="rId2"/>
              </a:rPr>
              <a:t>https</a:t>
            </a:r>
            <a:r>
              <a:rPr lang="hr-HR" sz="2600" i="1" dirty="0">
                <a:hlinkClick r:id="rId2"/>
              </a:rPr>
              <a:t>://</a:t>
            </a:r>
            <a:r>
              <a:rPr lang="hr-HR" sz="2600" i="1" dirty="0" err="1">
                <a:hlinkClick r:id="rId2"/>
              </a:rPr>
              <a:t>wordwall.net</a:t>
            </a:r>
            <a:r>
              <a:rPr lang="hr-HR" sz="2600" i="1" dirty="0">
                <a:hlinkClick r:id="rId2"/>
              </a:rPr>
              <a:t>/</a:t>
            </a:r>
            <a:r>
              <a:rPr lang="hr-HR" sz="2600" i="1" dirty="0" err="1">
                <a:hlinkClick r:id="rId2"/>
              </a:rPr>
              <a:t>embed</a:t>
            </a:r>
            <a:r>
              <a:rPr lang="hr-HR" sz="2600" i="1" dirty="0">
                <a:hlinkClick r:id="rId2"/>
              </a:rPr>
              <a:t>/</a:t>
            </a:r>
            <a:r>
              <a:rPr lang="hr-HR" sz="2600" i="1" dirty="0" err="1">
                <a:hlinkClick r:id="rId2"/>
              </a:rPr>
              <a:t>396f96448cff4d9ea97762817d76c23d?themeId</a:t>
            </a:r>
            <a:r>
              <a:rPr lang="hr-HR" sz="2600" i="1" dirty="0">
                <a:hlinkClick r:id="rId2"/>
              </a:rPr>
              <a:t>=</a:t>
            </a:r>
            <a:r>
              <a:rPr lang="hr-HR" sz="2600" i="1" dirty="0" err="1">
                <a:hlinkClick r:id="rId2"/>
              </a:rPr>
              <a:t>46&amp;templateId</a:t>
            </a:r>
            <a:r>
              <a:rPr lang="hr-HR" sz="2600" i="1" dirty="0">
                <a:hlinkClick r:id="rId2"/>
              </a:rPr>
              <a:t>=</a:t>
            </a:r>
            <a:r>
              <a:rPr lang="hr-HR" sz="2600" i="1" dirty="0" err="1">
                <a:hlinkClick r:id="rId2"/>
              </a:rPr>
              <a:t>36%27%20frameborder</a:t>
            </a:r>
            <a:r>
              <a:rPr lang="hr-HR" sz="2600" i="1" dirty="0">
                <a:hlinkClick r:id="rId2"/>
              </a:rPr>
              <a:t>=%</a:t>
            </a:r>
            <a:r>
              <a:rPr lang="hr-HR" sz="2600" i="1" dirty="0" smtClean="0">
                <a:hlinkClick r:id="rId2"/>
              </a:rPr>
              <a:t>270</a:t>
            </a:r>
            <a:r>
              <a:rPr lang="hr-HR" sz="2600" i="1" dirty="0" smtClean="0"/>
              <a:t> </a:t>
            </a:r>
            <a:endParaRPr lang="hr-HR" sz="2600" i="1" dirty="0"/>
          </a:p>
        </p:txBody>
      </p:sp>
      <p:sp>
        <p:nvSpPr>
          <p:cNvPr id="2" name="Rectangle 1"/>
          <p:cNvSpPr/>
          <p:nvPr/>
        </p:nvSpPr>
        <p:spPr>
          <a:xfrm>
            <a:off x="1543050" y="1000125"/>
            <a:ext cx="8858250" cy="4000500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95293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57301" y="1514476"/>
            <a:ext cx="1000125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 smtClean="0"/>
              <a:t>Osmisli intervju sa savršenim učiteljem. U intervjuu upotrijebi najmanje 8 pitanja, a odgovori trebaju biti pune rečenice. Možeš koristiti pitanja iz udžbenika. Napiši intervju (pitanja i odgovore) u bilježnicu.</a:t>
            </a:r>
          </a:p>
          <a:p>
            <a:endParaRPr lang="hr-HR" sz="2600" i="1" dirty="0"/>
          </a:p>
          <a:p>
            <a:r>
              <a:rPr lang="hr-HR" sz="2600" i="1" dirty="0" smtClean="0"/>
              <a:t>Tko želi, i ako učitelj/</a:t>
            </a:r>
            <a:r>
              <a:rPr lang="hr-HR" sz="2600" i="1" dirty="0" err="1" smtClean="0"/>
              <a:t>ica</a:t>
            </a:r>
            <a:r>
              <a:rPr lang="hr-HR" sz="2600" i="1" dirty="0" smtClean="0"/>
              <a:t> na to pristane, može osmisliti pitanja i intervjuirati učitelja/</a:t>
            </a:r>
            <a:r>
              <a:rPr lang="hr-HR" sz="2600" i="1" dirty="0" err="1" smtClean="0"/>
              <a:t>icu</a:t>
            </a:r>
            <a:r>
              <a:rPr lang="hr-HR" sz="2600" i="1" dirty="0" smtClean="0"/>
              <a:t> koja im predaje, a kojemu se dive.</a:t>
            </a:r>
            <a:endParaRPr lang="hr-HR" sz="2600" i="1" dirty="0"/>
          </a:p>
        </p:txBody>
      </p:sp>
      <p:sp>
        <p:nvSpPr>
          <p:cNvPr id="3" name="Rectangle 2"/>
          <p:cNvSpPr/>
          <p:nvPr/>
        </p:nvSpPr>
        <p:spPr>
          <a:xfrm>
            <a:off x="1257301" y="1028700"/>
            <a:ext cx="10144124" cy="3386138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52292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2513</TotalTime>
  <Words>561</Words>
  <Application>Microsoft Office PowerPoint</Application>
  <PresentationFormat>Widescreen</PresentationFormat>
  <Paragraphs>106</Paragraphs>
  <Slides>14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Wingdings 2</vt:lpstr>
      <vt:lpstr>Office Theme</vt:lpstr>
      <vt:lpstr>UNIT 3: School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1: Who am I?</dc:title>
  <dc:creator>Marina Komadina</dc:creator>
  <cp:lastModifiedBy>Marina Komadina</cp:lastModifiedBy>
  <cp:revision>222</cp:revision>
  <dcterms:created xsi:type="dcterms:W3CDTF">2020-09-19T11:02:00Z</dcterms:created>
  <dcterms:modified xsi:type="dcterms:W3CDTF">2020-11-29T15:49:31Z</dcterms:modified>
</cp:coreProperties>
</file>